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Layouts/slideLayout1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56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6.xml" ContentType="application/vnd.openxmlformats-officedocument.presentationml.slide+xml"/>
  <Override PartName="/ppt/_rels/presentation.xml.rels" ContentType="application/vnd.openxmlformats-package.relationships+xml"/>
  <Override PartName="/ppt/media/image1.jpeg" ContentType="image/jpeg"/>
  <Override PartName="/ppt/notesSlides/_rels/notesSlide13.xml.rels" ContentType="application/vnd.openxmlformats-package.relationships+xml"/>
  <Override PartName="/ppt/notesSlides/_rels/notesSlide8.xml.rels" ContentType="application/vnd.openxmlformats-package.relationships+xml"/>
  <Override PartName="/ppt/notesSlides/notesSlide8.xml" ContentType="application/vnd.openxmlformats-officedocument.presentationml.notesSlide+xml"/>
  <Override PartName="/ppt/notesSlides/notesSlide13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00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752E9610-0443-42F0-8686-20C8AC9DD968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160" cy="3428280"/>
          </a:xfrm>
          <a:prstGeom prst="rect">
            <a:avLst/>
          </a:prstGeom>
        </p:spPr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91440" bIns="91440">
            <a:noAutofit/>
          </a:bodyPr>
          <a:p>
            <a:pPr marL="108000" indent="-216000">
              <a:lnSpc>
                <a:spcPct val="115000"/>
              </a:lnSpc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Roboto"/>
                <a:ea typeface="Roboto"/>
              </a:rPr>
              <a:t>RFP sent to:</a:t>
            </a:r>
            <a:endParaRPr b="0" lang="en-US" sz="1400" spc="-1" strike="noStrike">
              <a:latin typeface="Arial"/>
            </a:endParaRPr>
          </a:p>
          <a:p>
            <a:pPr marL="108000" indent="-216000">
              <a:lnSpc>
                <a:spcPct val="115000"/>
              </a:lnSpc>
              <a:tabLst>
                <a:tab algn="l" pos="0"/>
              </a:tabLst>
            </a:pPr>
            <a:endParaRPr b="0" lang="en-US" sz="1400" spc="-1" strike="noStrike">
              <a:latin typeface="Arial"/>
            </a:endParaRPr>
          </a:p>
          <a:p>
            <a:pPr marL="108000" indent="-216000">
              <a:lnSpc>
                <a:spcPct val="115000"/>
              </a:lnSpc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Roboto"/>
                <a:ea typeface="Roboto"/>
              </a:rPr>
              <a:t>Matrix Design Group</a:t>
            </a:r>
            <a:endParaRPr b="0" lang="en-US" sz="1400" spc="-1" strike="noStrike">
              <a:latin typeface="Arial"/>
            </a:endParaRPr>
          </a:p>
          <a:p>
            <a:pPr marL="108000" indent="-216000">
              <a:lnSpc>
                <a:spcPct val="115000"/>
              </a:lnSpc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Roboto"/>
                <a:ea typeface="Roboto"/>
              </a:rPr>
              <a:t>TDS</a:t>
            </a:r>
            <a:endParaRPr b="0" lang="en-US" sz="1400" spc="-1" strike="noStrike">
              <a:latin typeface="Arial"/>
            </a:endParaRPr>
          </a:p>
          <a:p>
            <a:pPr marL="108000" indent="-216000">
              <a:lnSpc>
                <a:spcPct val="115000"/>
              </a:lnSpc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Roboto"/>
                <a:ea typeface="Roboto"/>
              </a:rPr>
              <a:t>Comcast</a:t>
            </a:r>
            <a:endParaRPr b="0" lang="en-US" sz="1400" spc="-1" strike="noStrike">
              <a:latin typeface="Arial"/>
            </a:endParaRPr>
          </a:p>
          <a:p>
            <a:pPr marL="108000" indent="-216000">
              <a:lnSpc>
                <a:spcPct val="115000"/>
              </a:lnSpc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Roboto"/>
                <a:ea typeface="Roboto"/>
              </a:rPr>
              <a:t>ValleyNet</a:t>
            </a:r>
            <a:endParaRPr b="0" lang="en-US" sz="1400" spc="-1" strike="noStrike">
              <a:latin typeface="Arial"/>
            </a:endParaRPr>
          </a:p>
          <a:p>
            <a:pPr marL="108000" indent="-216000">
              <a:lnSpc>
                <a:spcPct val="115000"/>
              </a:lnSpc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Roboto"/>
                <a:ea typeface="Roboto"/>
              </a:rPr>
              <a:t>Consolidated Communications (CCI)</a:t>
            </a:r>
            <a:endParaRPr b="0" lang="en-US" sz="1400" spc="-1" strike="noStrike">
              <a:latin typeface="Arial"/>
            </a:endParaRPr>
          </a:p>
          <a:p>
            <a:pPr marL="108000" indent="-216000">
              <a:lnSpc>
                <a:spcPct val="115000"/>
              </a:lnSpc>
              <a:tabLst>
                <a:tab algn="l" pos="0"/>
              </a:tabLst>
            </a:pPr>
            <a:r>
              <a:rPr b="0" lang="en-US" sz="1400" spc="-1" strike="noStrike">
                <a:solidFill>
                  <a:srgbClr val="000000"/>
                </a:solidFill>
                <a:latin typeface="Roboto"/>
                <a:ea typeface="Roboto"/>
              </a:rPr>
              <a:t>WiValley</a:t>
            </a:r>
            <a:endParaRPr b="0" lang="en-US" sz="14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sldImg"/>
          </p:nvPr>
        </p:nvSpPr>
        <p:spPr>
          <a:xfrm>
            <a:off x="380880" y="685800"/>
            <a:ext cx="6095160" cy="3428280"/>
          </a:xfrm>
          <a:prstGeom prst="rect">
            <a:avLst/>
          </a:prstGeom>
        </p:spPr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91440" bIns="91440">
            <a:noAutofit/>
          </a:bodyPr>
          <a:p>
            <a:pPr marL="216000" indent="-216000">
              <a:lnSpc>
                <a:spcPct val="100000"/>
              </a:lnSpc>
              <a:tabLst>
                <a:tab algn="l" pos="0"/>
              </a:tabLst>
            </a:pPr>
            <a:r>
              <a:rPr b="0" lang="en-US" sz="1100" spc="-1" strike="noStrike">
                <a:latin typeface="Arial"/>
              </a:rPr>
              <a:t>https://www.consumerreports.org/broadband/internet-fast-enough-for-streaming-broadband-speed/</a:t>
            </a:r>
            <a:endParaRPr b="0" lang="en-US" sz="11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1115676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7320" y="4130640"/>
            <a:ext cx="1115676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73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41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289400" y="198648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61480" y="198648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17320" y="413064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289400" y="413064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61480" y="413064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517320" y="1986480"/>
            <a:ext cx="11156760" cy="410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1115676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517320" y="610560"/>
            <a:ext cx="11156760" cy="423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5173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17320" y="1986480"/>
            <a:ext cx="11156760" cy="410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62341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7320" y="4130640"/>
            <a:ext cx="1115676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1115676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7320" y="4130640"/>
            <a:ext cx="1115676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5173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62341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289400" y="198648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8061480" y="198648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17320" y="413064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 type="body"/>
          </p:nvPr>
        </p:nvSpPr>
        <p:spPr>
          <a:xfrm>
            <a:off x="4289400" y="413064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 type="body"/>
          </p:nvPr>
        </p:nvSpPr>
        <p:spPr>
          <a:xfrm>
            <a:off x="8061480" y="413064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17320" y="1986480"/>
            <a:ext cx="11156760" cy="410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1115676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1115676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17320" y="610560"/>
            <a:ext cx="11156760" cy="423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73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62341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17320" y="4130640"/>
            <a:ext cx="1115676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1115676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7320" y="4130640"/>
            <a:ext cx="1115676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173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62341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289400" y="198648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8061480" y="198648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17320" y="413064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4289400" y="413064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8061480" y="413064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ubTitle"/>
          </p:nvPr>
        </p:nvSpPr>
        <p:spPr>
          <a:xfrm>
            <a:off x="517320" y="1986480"/>
            <a:ext cx="11156760" cy="410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1115676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ubTitle"/>
          </p:nvPr>
        </p:nvSpPr>
        <p:spPr>
          <a:xfrm>
            <a:off x="517320" y="610560"/>
            <a:ext cx="11156760" cy="423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173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2341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517320" y="4130640"/>
            <a:ext cx="1115676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1115676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17320" y="4130640"/>
            <a:ext cx="1115676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5173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8" name="PlaceHolder 5"/>
          <p:cNvSpPr>
            <a:spLocks noGrp="1"/>
          </p:cNvSpPr>
          <p:nvPr>
            <p:ph type="body"/>
          </p:nvPr>
        </p:nvSpPr>
        <p:spPr>
          <a:xfrm>
            <a:off x="62341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289400" y="198648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8061480" y="198648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517320" y="413064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4" name="PlaceHolder 6"/>
          <p:cNvSpPr>
            <a:spLocks noGrp="1"/>
          </p:cNvSpPr>
          <p:nvPr>
            <p:ph type="body"/>
          </p:nvPr>
        </p:nvSpPr>
        <p:spPr>
          <a:xfrm>
            <a:off x="4289400" y="413064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5" name="PlaceHolder 7"/>
          <p:cNvSpPr>
            <a:spLocks noGrp="1"/>
          </p:cNvSpPr>
          <p:nvPr>
            <p:ph type="body"/>
          </p:nvPr>
        </p:nvSpPr>
        <p:spPr>
          <a:xfrm>
            <a:off x="8061480" y="413064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subTitle"/>
          </p:nvPr>
        </p:nvSpPr>
        <p:spPr>
          <a:xfrm>
            <a:off x="517320" y="1986480"/>
            <a:ext cx="11156760" cy="4104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1115676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subTitle"/>
          </p:nvPr>
        </p:nvSpPr>
        <p:spPr>
          <a:xfrm>
            <a:off x="517320" y="610560"/>
            <a:ext cx="11156760" cy="423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5173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62341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517320" y="4130640"/>
            <a:ext cx="1115676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1115676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517320" y="4130640"/>
            <a:ext cx="1115676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5173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62341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17320" y="610560"/>
            <a:ext cx="11156760" cy="4238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4289400" y="198648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8061480" y="198648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2" name="PlaceHolder 5"/>
          <p:cNvSpPr>
            <a:spLocks noGrp="1"/>
          </p:cNvSpPr>
          <p:nvPr>
            <p:ph type="body"/>
          </p:nvPr>
        </p:nvSpPr>
        <p:spPr>
          <a:xfrm>
            <a:off x="517320" y="413064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3" name="PlaceHolder 6"/>
          <p:cNvSpPr>
            <a:spLocks noGrp="1"/>
          </p:cNvSpPr>
          <p:nvPr>
            <p:ph type="body"/>
          </p:nvPr>
        </p:nvSpPr>
        <p:spPr>
          <a:xfrm>
            <a:off x="4289400" y="413064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4" name="PlaceHolder 7"/>
          <p:cNvSpPr>
            <a:spLocks noGrp="1"/>
          </p:cNvSpPr>
          <p:nvPr>
            <p:ph type="body"/>
          </p:nvPr>
        </p:nvSpPr>
        <p:spPr>
          <a:xfrm>
            <a:off x="8061480" y="4130640"/>
            <a:ext cx="35920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73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4120" y="413064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4120" y="1986480"/>
            <a:ext cx="544428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17320" y="4130640"/>
            <a:ext cx="11156760" cy="19576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517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2032920" y="896760"/>
            <a:ext cx="1441440" cy="1499040"/>
          </a:xfrm>
          <a:custGeom>
            <a:avLst/>
            <a:gdLst/>
            <a:ahLst/>
            <a:rect l="l" t="t" r="r" b="b"/>
            <a:pathLst>
              <a:path w="43265" h="44998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>
            <a:solidFill>
              <a:schemeClr val="accent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 rot="10800000">
            <a:off x="8717400" y="4458240"/>
            <a:ext cx="1441440" cy="1499040"/>
          </a:xfrm>
          <a:custGeom>
            <a:avLst/>
            <a:gdLst/>
            <a:ahLst/>
            <a:rect l="l" t="t" r="r" b="b"/>
            <a:pathLst>
              <a:path w="43265" h="44998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>
            <a:solidFill>
              <a:schemeClr val="accent5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5812920" y="3756600"/>
            <a:ext cx="5655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00">
            <a:solidFill>
              <a:schemeClr val="accent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517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517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517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1732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4480" y="1986480"/>
            <a:ext cx="544428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517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656640" y="1680480"/>
            <a:ext cx="56556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38100">
            <a:solidFill>
              <a:schemeClr val="accent4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PlaceHolder 2"/>
          <p:cNvSpPr>
            <a:spLocks noGrp="1"/>
          </p:cNvSpPr>
          <p:nvPr>
            <p:ph type="title"/>
          </p:nvPr>
        </p:nvSpPr>
        <p:spPr>
          <a:xfrm>
            <a:off x="517320" y="610560"/>
            <a:ext cx="11156760" cy="9140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17320" y="1986480"/>
            <a:ext cx="11156760" cy="4104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hyperlink" Target="mailto:TempleBroadband@TempleNH.org" TargetMode="External"/><Relationship Id="rId2" Type="http://schemas.openxmlformats.org/officeDocument/2006/relationships/slideLayout" Target="../slideLayouts/slideLayout4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2240280" y="1585080"/>
            <a:ext cx="7710480" cy="194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b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5400" spc="-1" strike="noStrike">
                <a:solidFill>
                  <a:srgbClr val="ffffff"/>
                </a:solidFill>
                <a:latin typeface="Arial"/>
                <a:ea typeface="Roboto Slab"/>
              </a:rPr>
              <a:t>Temple Broadband Expansion Initiative</a:t>
            </a:r>
            <a:endParaRPr b="0" lang="en-US" sz="5400" spc="-1" strike="noStrike"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2240280" y="3751920"/>
            <a:ext cx="7710480" cy="152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2400" spc="-1" strike="noStrike">
                <a:solidFill>
                  <a:srgbClr val="dddddd"/>
                </a:solidFill>
                <a:latin typeface="Arial"/>
                <a:ea typeface="Roboto Slab"/>
              </a:rPr>
              <a:t>Prepared for the residents of Temple</a:t>
            </a:r>
            <a:endParaRPr b="0" lang="en-US" sz="2400" spc="-1" strike="noStrike">
              <a:solidFill>
                <a:srgbClr val="dddddd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2400" spc="-1" strike="noStrike">
                <a:solidFill>
                  <a:srgbClr val="dddddd"/>
                </a:solidFill>
                <a:latin typeface="Arial"/>
                <a:ea typeface="Roboto Slab"/>
              </a:rPr>
              <a:t>By the Temple CAC Broadband Committee</a:t>
            </a:r>
            <a:endParaRPr b="0" lang="en-US" sz="2400" spc="-1" strike="noStrike">
              <a:solidFill>
                <a:srgbClr val="dddddd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2400" spc="-1" strike="noStrike">
                <a:solidFill>
                  <a:srgbClr val="dddddd"/>
                </a:solidFill>
                <a:latin typeface="Arial"/>
                <a:ea typeface="Roboto Slab"/>
              </a:rPr>
              <a:t>April 22, 2021</a:t>
            </a:r>
            <a:endParaRPr b="0" lang="en-US" sz="2400" spc="-1" strike="noStrike">
              <a:solidFill>
                <a:srgbClr val="dddddd"/>
              </a:solid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0" y="5542200"/>
            <a:ext cx="4626360" cy="129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  <a:ea typeface="Arial"/>
              </a:rPr>
              <a:t>Jessica Hipp</a:t>
            </a:r>
            <a:endParaRPr b="0" lang="en-US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  <a:ea typeface="Arial"/>
              </a:rPr>
              <a:t>Christine Robidoux</a:t>
            </a:r>
            <a:endParaRPr b="0" lang="en-US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  <a:ea typeface="Arial"/>
              </a:rPr>
              <a:t>Keith Charlton</a:t>
            </a:r>
            <a:endParaRPr b="0" lang="en-US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  <a:ea typeface="Arial"/>
              </a:rPr>
              <a:t>Dana Nowell</a:t>
            </a:r>
            <a:endParaRPr b="0" lang="en-US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  <a:ea typeface="Arial"/>
              </a:rPr>
              <a:t>Mike Flynn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838080" y="365040"/>
            <a:ext cx="10514880" cy="13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Calibri"/>
              </a:rPr>
              <a:t>Request for Proposal (RFP)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1371600" y="1285560"/>
            <a:ext cx="9113400" cy="3502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>
              <a:lnSpc>
                <a:spcPct val="115000"/>
              </a:lnSpc>
              <a:tabLst>
                <a:tab algn="l" pos="0"/>
              </a:tabLst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marL="50760">
              <a:lnSpc>
                <a:spcPct val="90000"/>
              </a:lnSpc>
              <a:spcBef>
                <a:spcPts val="21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Initial RFP sent Sept. 20, 2020. Revised RFP sent Jan. 27, 2021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marL="50760">
              <a:lnSpc>
                <a:spcPct val="90000"/>
              </a:lnSpc>
              <a:spcBef>
                <a:spcPts val="21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Town received proposals from: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marL="50760">
              <a:lnSpc>
                <a:spcPct val="90000"/>
              </a:lnSpc>
              <a:spcBef>
                <a:spcPts val="2100"/>
              </a:spcBef>
              <a:buClr>
                <a:srgbClr val="ffffff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Comcast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marL="50760">
              <a:lnSpc>
                <a:spcPct val="90000"/>
              </a:lnSpc>
              <a:spcBef>
                <a:spcPts val="2100"/>
              </a:spcBef>
              <a:buClr>
                <a:srgbClr val="ffffff"/>
              </a:buClr>
              <a:buFont typeface="Symbol" charset="2"/>
              <a:buChar char="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Consolidated Communications (CCI)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Upon receiving and reviewing proposals, the committee ranked the responses and recommended the Select Board </a:t>
            </a:r>
            <a:r>
              <a:rPr b="1" i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accept the proposal from Consolidated Communications (CCI).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tabLst>
                <a:tab algn="l" pos="0"/>
              </a:tabLst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517320" y="610560"/>
            <a:ext cx="11156760" cy="91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Roboto Slab"/>
              </a:rPr>
              <a:t>Highlights of CCI Proposal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32" name="CustomShape 2"/>
          <p:cNvSpPr/>
          <p:nvPr/>
        </p:nvSpPr>
        <p:spPr>
          <a:xfrm>
            <a:off x="517320" y="1986480"/>
            <a:ext cx="11156760" cy="4104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>
            <a:noAutofit/>
          </a:bodyPr>
          <a:p>
            <a:pPr marL="457200" indent="-380160">
              <a:lnSpc>
                <a:spcPct val="115000"/>
              </a:lnSpc>
              <a:buClr>
                <a:srgbClr val="ffffff"/>
              </a:buClr>
              <a:buFont typeface="Symbol" charset="2"/>
              <a:buChar char=""/>
            </a:pPr>
            <a:r>
              <a:rPr b="1" i="1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All residents in town will be eligible</a:t>
            </a: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 for Broadband Internet</a:t>
            </a: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 with speeds up to 1GB/Second.</a:t>
            </a:r>
            <a:endParaRPr b="0" lang="en-US" sz="2400" spc="-1" strike="noStrike">
              <a:latin typeface="Arial"/>
            </a:endParaRPr>
          </a:p>
          <a:p>
            <a:pPr marL="457200" indent="-380160">
              <a:lnSpc>
                <a:spcPct val="115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As long as there is a communication path from the pole to the house (aerial or through conduit) there will be </a:t>
            </a:r>
            <a:r>
              <a:rPr b="1" i="1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no charge for install.</a:t>
            </a:r>
            <a:endParaRPr b="0" lang="en-US" sz="2400" spc="-1" strike="noStrike">
              <a:latin typeface="Arial"/>
            </a:endParaRPr>
          </a:p>
          <a:p>
            <a:pPr marL="457200" indent="-380160">
              <a:lnSpc>
                <a:spcPct val="115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Requires us to bond approx. $710,435 over 20 years for infrastructure (SB170), which CCI guarantees, resulting in </a:t>
            </a:r>
            <a:r>
              <a:rPr b="1" i="1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ZERO COST TO THE TOWN.</a:t>
            </a:r>
            <a:endParaRPr b="0" lang="en-US" sz="2400" spc="-1" strike="noStrike">
              <a:latin typeface="Arial"/>
            </a:endParaRPr>
          </a:p>
          <a:p>
            <a:pPr marL="457200" indent="-380160">
              <a:lnSpc>
                <a:spcPct val="115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CCI invests an additional $1.1M in the network.</a:t>
            </a:r>
            <a:endParaRPr b="0" lang="en-US" sz="2400" spc="-1" strike="noStrike">
              <a:latin typeface="Arial"/>
            </a:endParaRPr>
          </a:p>
          <a:p>
            <a:pPr marL="457200" indent="-380160">
              <a:lnSpc>
                <a:spcPct val="115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CCI will charge an Infrastructure Fee to not to exceed $14/month to re-pay the bond. Residents of Temple only pay the fee IF they subscribe to the new service.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838080" y="365040"/>
            <a:ext cx="10514880" cy="13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Calibri"/>
              </a:rPr>
              <a:t>Funding through a Public/Private Partnership: NH Senate Bill 170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34" name="CustomShape 2"/>
          <p:cNvSpPr/>
          <p:nvPr/>
        </p:nvSpPr>
        <p:spPr>
          <a:xfrm>
            <a:off x="838080" y="1933200"/>
            <a:ext cx="11048760" cy="499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15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Roboto"/>
                <a:ea typeface="Roboto"/>
              </a:rPr>
              <a:t>Allows municipalities to pay for “financing of improvements” to broadband infrastructure for locations unserved with a bond approved at town meeting.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15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15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Roboto"/>
                <a:ea typeface="Roboto"/>
              </a:rPr>
              <a:t>Note: SB 170 does NOT require a fiber solution. It only requires a solution that provides = or &gt; 25/3 service.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15000"/>
              </a:lnSpc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marL="457200" indent="-399240">
              <a:lnSpc>
                <a:spcPct val="115000"/>
              </a:lnSpc>
              <a:buClr>
                <a:srgbClr val="ffffff"/>
              </a:buClr>
              <a:buFont typeface="Roboto"/>
              <a:buAutoNum type="alphaLcPeriod"/>
            </a:pPr>
            <a:r>
              <a:rPr b="0" lang="en-US" sz="2400" spc="-1" strike="noStrike">
                <a:solidFill>
                  <a:srgbClr val="ffffff"/>
                </a:solidFill>
                <a:latin typeface="Roboto"/>
                <a:ea typeface="Roboto"/>
              </a:rPr>
              <a:t>Send Requests for Information (RFI) from current internet providers - Sent 6/12/20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marL="457200" indent="-399240">
              <a:lnSpc>
                <a:spcPct val="115000"/>
              </a:lnSpc>
              <a:buClr>
                <a:srgbClr val="ffffff"/>
              </a:buClr>
              <a:buFont typeface="Roboto"/>
              <a:buAutoNum type="alphaLcPeriod"/>
            </a:pPr>
            <a:r>
              <a:rPr b="0" lang="en-US" sz="2400" spc="-1" strike="noStrike">
                <a:solidFill>
                  <a:srgbClr val="ffffff"/>
                </a:solidFill>
                <a:latin typeface="Roboto"/>
                <a:ea typeface="Roboto"/>
              </a:rPr>
              <a:t>Receive information about current internet subscribers’ service - Received from CCI 6/25/20, Received from Comcast 8/3/20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tabLst>
                <a:tab algn="l" pos="0"/>
              </a:tabLst>
            </a:pP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CustomShape 1"/>
          <p:cNvSpPr/>
          <p:nvPr/>
        </p:nvSpPr>
        <p:spPr>
          <a:xfrm>
            <a:off x="838080" y="365040"/>
            <a:ext cx="10514880" cy="13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Calibri"/>
              </a:rPr>
              <a:t>NH Senate Bill 170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36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>
              <a:lnSpc>
                <a:spcPct val="115000"/>
              </a:lnSpc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Roboto"/>
                <a:ea typeface="Roboto"/>
              </a:rPr>
              <a:t>c.</a:t>
            </a:r>
            <a:r>
              <a:rPr b="0" lang="en-US" sz="2400" spc="-1" strike="noStrike">
                <a:solidFill>
                  <a:srgbClr val="ffffff"/>
                </a:solidFill>
                <a:latin typeface="Roboto"/>
                <a:ea typeface="Roboto"/>
              </a:rPr>
              <a:t>	</a:t>
            </a:r>
            <a:r>
              <a:rPr b="0" lang="en-US" sz="2400" spc="-1" strike="noStrike">
                <a:solidFill>
                  <a:srgbClr val="ffffff"/>
                </a:solidFill>
                <a:latin typeface="Roboto"/>
                <a:ea typeface="Roboto"/>
              </a:rPr>
              <a:t>Send Requests for Proposals (RFP) allowing providers to craft and pitch a solution to provide service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210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Roboto"/>
                <a:ea typeface="Roboto"/>
              </a:rPr>
              <a:t>d. “A municipality may select a proposal ... which meets or exceeds the anticipated needs of the community.” – Select Board accepted proposal from CCI on 2/5/21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 marL="45720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Roboto"/>
                <a:ea typeface="Roboto"/>
              </a:rPr>
              <a:t>e. Bonds must be passed at an annual or special town meeting with 2/3 approval of the voters. </a:t>
            </a:r>
            <a:r>
              <a:rPr b="0" i="1" lang="en-US" sz="2400" spc="-1" strike="noStrike">
                <a:solidFill>
                  <a:srgbClr val="ffffff"/>
                </a:solidFill>
                <a:latin typeface="Roboto"/>
                <a:ea typeface="Roboto"/>
              </a:rPr>
              <a:t>(RSA 33:8-a) - Town Meeting is scheduled 6/12/21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ustomShape 1"/>
          <p:cNvSpPr/>
          <p:nvPr/>
        </p:nvSpPr>
        <p:spPr>
          <a:xfrm>
            <a:off x="517320" y="610560"/>
            <a:ext cx="11156760" cy="91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Roboto Slab"/>
              </a:rPr>
              <a:t>Bonding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38" name="CustomShape 2"/>
          <p:cNvSpPr/>
          <p:nvPr/>
        </p:nvSpPr>
        <p:spPr>
          <a:xfrm>
            <a:off x="517320" y="1986480"/>
            <a:ext cx="11156760" cy="4104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>
            <a:noAutofit/>
          </a:bodyPr>
          <a:p>
            <a:pPr marL="457200" indent="-380160">
              <a:lnSpc>
                <a:spcPct val="115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The CCI proposal requires a Municipal General Obligation Bond of $710,435 from the NH Bond Bank or another local lender.</a:t>
            </a:r>
            <a:endParaRPr b="0" lang="en-US" sz="2400" spc="-1" strike="noStrike">
              <a:latin typeface="Arial"/>
            </a:endParaRPr>
          </a:p>
          <a:p>
            <a:pPr marL="457200" indent="-380160">
              <a:lnSpc>
                <a:spcPct val="115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CCI pays Temple the bond payments and supplements their funds with a (not to exceed) $14/month Infrastructure Fee per subscriber</a:t>
            </a:r>
            <a:endParaRPr b="0" lang="en-US" sz="2400" spc="-1" strike="noStrike">
              <a:latin typeface="Arial"/>
            </a:endParaRPr>
          </a:p>
          <a:p>
            <a:pPr marL="457200" indent="-380160">
              <a:lnSpc>
                <a:spcPct val="115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During the roll-out, while the subscriber base is insufficient to cover the bond cost, CCI will make up any difference.</a:t>
            </a:r>
            <a:endParaRPr b="0" lang="en-US" sz="2400" spc="-1" strike="noStrike">
              <a:latin typeface="Arial"/>
            </a:endParaRPr>
          </a:p>
          <a:p>
            <a:pPr marL="457200" indent="-380160">
              <a:lnSpc>
                <a:spcPct val="115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Again, there will be NO TAX IMPACT ON THE TOWN and ONLY SUBSCRIBERS PAY THE INFRASTRUTURE FEE.</a:t>
            </a:r>
            <a:endParaRPr b="0" lang="en-US" sz="2400" spc="-1" strike="noStrike">
              <a:latin typeface="Arial"/>
            </a:endParaRPr>
          </a:p>
          <a:p>
            <a:pPr marL="457200" indent="-380160">
              <a:lnSpc>
                <a:spcPct val="115000"/>
              </a:lnSpc>
              <a:buClr>
                <a:srgbClr val="ffffff"/>
              </a:buClr>
              <a:buFont typeface="Symbol" charset="2"/>
              <a:buChar char="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Requires 4 public hearings and a ⅔ vote in favor at June 12 Town Meeting.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603720" y="645480"/>
            <a:ext cx="11156760" cy="91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Roboto Slab"/>
              </a:rPr>
              <a:t>Additional Info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40" name="CustomShape 2"/>
          <p:cNvSpPr/>
          <p:nvPr/>
        </p:nvSpPr>
        <p:spPr>
          <a:xfrm>
            <a:off x="517320" y="1986480"/>
            <a:ext cx="11156760" cy="4436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>
            <a:noAutofit/>
          </a:bodyPr>
          <a:p>
            <a:pPr marL="457200" indent="-380160">
              <a:lnSpc>
                <a:spcPct val="115000"/>
              </a:lnSpc>
              <a:buClr>
                <a:srgbClr val="ffffff"/>
              </a:buClr>
              <a:buFont typeface="Roboto"/>
              <a:buChar char="●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Town will own the network for at least 20 years, depending upon bond type.</a:t>
            </a:r>
            <a:endParaRPr b="0" lang="en-US" sz="2400" spc="-1" strike="noStrike">
              <a:latin typeface="Arial"/>
            </a:endParaRPr>
          </a:p>
          <a:p>
            <a:pPr marL="457200" indent="-380160">
              <a:lnSpc>
                <a:spcPct val="115000"/>
              </a:lnSpc>
              <a:buClr>
                <a:srgbClr val="ffffff"/>
              </a:buClr>
              <a:buFont typeface="Roboto"/>
              <a:buChar char="●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CCI will retain right of exclusive use to run and maintain the network.</a:t>
            </a:r>
            <a:endParaRPr b="0" lang="en-US" sz="2400" spc="-1" strike="noStrike">
              <a:latin typeface="Arial"/>
            </a:endParaRPr>
          </a:p>
          <a:p>
            <a:pPr marL="457200" indent="-380160">
              <a:lnSpc>
                <a:spcPct val="115000"/>
              </a:lnSpc>
              <a:buClr>
                <a:srgbClr val="ffffff"/>
              </a:buClr>
              <a:buFont typeface="Roboto"/>
              <a:buChar char="●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Internet service will be significantly faster and more reliable than existing DSL network.</a:t>
            </a:r>
            <a:endParaRPr b="0" lang="en-US" sz="2400" spc="-1" strike="noStrike">
              <a:latin typeface="Arial"/>
            </a:endParaRPr>
          </a:p>
          <a:p>
            <a:pPr marL="457200" indent="-380160">
              <a:lnSpc>
                <a:spcPct val="115000"/>
              </a:lnSpc>
              <a:buClr>
                <a:srgbClr val="ffffff"/>
              </a:buClr>
              <a:buFont typeface="Roboto"/>
              <a:buChar char="●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Temple Select Board and CAC Broadband Committee are currently negotiating the contract with CCI.</a:t>
            </a:r>
            <a:endParaRPr b="0" lang="en-US" sz="2400" spc="-1" strike="noStrike">
              <a:latin typeface="Arial"/>
            </a:endParaRPr>
          </a:p>
          <a:p>
            <a:pPr marL="457200" indent="-380160">
              <a:lnSpc>
                <a:spcPct val="115000"/>
              </a:lnSpc>
              <a:buClr>
                <a:srgbClr val="ffffff"/>
              </a:buClr>
              <a:buFont typeface="Roboto"/>
              <a:buChar char="●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Subscribe to e-Alerts News &amp; Announcements on the Temple Website TempleNH.org for information about upcoming Broadband forums/hearings.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517320" y="610560"/>
            <a:ext cx="11156760" cy="91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b">
            <a:noAutofit/>
          </a:bodyPr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Roboto Slab"/>
              </a:rPr>
              <a:t>If you have questions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42" name="CustomShape 2"/>
          <p:cNvSpPr/>
          <p:nvPr/>
        </p:nvSpPr>
        <p:spPr>
          <a:xfrm>
            <a:off x="517320" y="1986480"/>
            <a:ext cx="11156760" cy="4104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>
            <a:noAutofit/>
          </a:bodyPr>
          <a:p>
            <a:pPr marL="76320" algn="ctr">
              <a:lnSpc>
                <a:spcPct val="115000"/>
              </a:lnSpc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Email:</a:t>
            </a:r>
            <a:endParaRPr b="0" lang="en-US" sz="2400" spc="-1" strike="noStrike">
              <a:latin typeface="Arial"/>
            </a:endParaRPr>
          </a:p>
          <a:p>
            <a:pPr marL="76320" algn="ctr">
              <a:lnSpc>
                <a:spcPct val="115000"/>
              </a:lnSpc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76320" algn="ctr">
              <a:lnSpc>
                <a:spcPct val="115000"/>
              </a:lnSpc>
              <a:tabLst>
                <a:tab algn="l" pos="0"/>
              </a:tabLst>
            </a:pPr>
            <a:r>
              <a:rPr b="0" lang="en-US" sz="2400" spc="-1" strike="noStrike" u="sng">
                <a:solidFill>
                  <a:srgbClr val="dddddd"/>
                </a:solidFill>
                <a:uFillTx/>
                <a:latin typeface="Arial"/>
                <a:ea typeface="Roboto"/>
                <a:hlinkClick r:id="rId1"/>
              </a:rPr>
              <a:t>TempleBroadband@TempleNH.org</a:t>
            </a:r>
            <a:endParaRPr b="0" lang="en-US" sz="2400" spc="-1" strike="noStrike">
              <a:latin typeface="Arial"/>
            </a:endParaRPr>
          </a:p>
          <a:p>
            <a:pPr marL="76320" algn="ctr">
              <a:lnSpc>
                <a:spcPct val="115000"/>
              </a:lnSpc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76320" algn="ctr">
              <a:lnSpc>
                <a:spcPct val="115000"/>
              </a:lnSpc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Or Call:</a:t>
            </a:r>
            <a:endParaRPr b="0" lang="en-US" sz="2400" spc="-1" strike="noStrike">
              <a:latin typeface="Arial"/>
            </a:endParaRPr>
          </a:p>
          <a:p>
            <a:pPr marL="76320" algn="ctr">
              <a:lnSpc>
                <a:spcPct val="115000"/>
              </a:lnSpc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76320" algn="ctr">
              <a:lnSpc>
                <a:spcPct val="115000"/>
              </a:lnSpc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Select Board Assistant at (603) 878-2536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ustomShape 1"/>
          <p:cNvSpPr/>
          <p:nvPr/>
        </p:nvSpPr>
        <p:spPr>
          <a:xfrm>
            <a:off x="1173240" y="1553040"/>
            <a:ext cx="9351360" cy="213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spcAft>
                <a:spcPts val="1009"/>
              </a:spcAf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Vision Statement</a:t>
            </a: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 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Aft>
                <a:spcPts val="1009"/>
              </a:spcAft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Home businesses should be allowed and encouraged.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Aft>
                <a:spcPts val="1009"/>
              </a:spcAft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Temple should coordinate with electrical and communications utilities to facilitate meeting the needs of its residents and businesses.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5" name="CustomShape 2"/>
          <p:cNvSpPr/>
          <p:nvPr/>
        </p:nvSpPr>
        <p:spPr>
          <a:xfrm>
            <a:off x="1173240" y="3320640"/>
            <a:ext cx="10065600" cy="299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>
              <a:lnSpc>
                <a:spcPct val="100000"/>
              </a:lnSpc>
              <a:spcAft>
                <a:spcPts val="1009"/>
              </a:spcAf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Economic Development</a:t>
            </a: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 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spcAft>
                <a:spcPts val="1009"/>
              </a:spcAft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The business landscape is changing...as computer technology and service availability has enabled </a:t>
            </a:r>
            <a:r>
              <a:rPr b="0" i="1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some</a:t>
            </a: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 residents to telecommute and has provided opportunities for others to create their own home-based businesses.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6" name="CustomShape 3"/>
          <p:cNvSpPr/>
          <p:nvPr/>
        </p:nvSpPr>
        <p:spPr>
          <a:xfrm>
            <a:off x="721800" y="649800"/>
            <a:ext cx="10737360" cy="122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Arial"/>
              </a:rPr>
              <a:t>Town of Temple Master Plan</a:t>
            </a:r>
            <a:endParaRPr b="0" lang="en-US" sz="4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CustomShape 1"/>
          <p:cNvSpPr/>
          <p:nvPr/>
        </p:nvSpPr>
        <p:spPr>
          <a:xfrm>
            <a:off x="838080" y="365040"/>
            <a:ext cx="10514880" cy="13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Calibri"/>
              </a:rPr>
              <a:t>Primary Goals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08" name="CustomShape 2"/>
          <p:cNvSpPr/>
          <p:nvPr/>
        </p:nvSpPr>
        <p:spPr>
          <a:xfrm>
            <a:off x="838080" y="1335240"/>
            <a:ext cx="10820160" cy="950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05720">
              <a:lnSpc>
                <a:spcPct val="100000"/>
              </a:lnSpc>
              <a:spcAft>
                <a:spcPts val="1009"/>
              </a:spcAft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Provide access to </a:t>
            </a:r>
            <a:r>
              <a:rPr b="1" i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broadband internet to 100%</a:t>
            </a:r>
            <a:r>
              <a:rPr b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 </a:t>
            </a: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of Temple residents</a:t>
            </a:r>
            <a:endParaRPr b="0" lang="en-US" sz="2400" spc="-1" strike="noStrike">
              <a:latin typeface="Arial"/>
            </a:endParaRPr>
          </a:p>
          <a:p>
            <a:pPr marL="457200" indent="-405720">
              <a:lnSpc>
                <a:spcPct val="100000"/>
              </a:lnSpc>
              <a:spcAft>
                <a:spcPts val="1009"/>
              </a:spcAft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Minimize impact on taxpayers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100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209" name="CustomShape 3"/>
          <p:cNvSpPr/>
          <p:nvPr/>
        </p:nvSpPr>
        <p:spPr>
          <a:xfrm>
            <a:off x="838080" y="2777400"/>
            <a:ext cx="10514880" cy="13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Calibri"/>
              </a:rPr>
              <a:t>Secondary Considerations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10" name="CustomShape 4"/>
          <p:cNvSpPr/>
          <p:nvPr/>
        </p:nvSpPr>
        <p:spPr>
          <a:xfrm>
            <a:off x="825120" y="3812400"/>
            <a:ext cx="10820160" cy="459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05720">
              <a:lnSpc>
                <a:spcPct val="100000"/>
              </a:lnSpc>
              <a:spcAft>
                <a:spcPts val="1009"/>
              </a:spcAft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Provide service that will meet future needs…&gt;25/3</a:t>
            </a:r>
            <a:endParaRPr b="0" lang="en-US" sz="2400" spc="-1" strike="noStrike">
              <a:latin typeface="Arial"/>
            </a:endParaRPr>
          </a:p>
          <a:p>
            <a:pPr marL="457200" indent="-405720">
              <a:lnSpc>
                <a:spcPct val="100000"/>
              </a:lnSpc>
              <a:spcAft>
                <a:spcPts val="1009"/>
              </a:spcAft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How to control costs to individual subscribers</a:t>
            </a:r>
            <a:endParaRPr b="0" lang="en-US" sz="2400" spc="-1" strike="noStrike">
              <a:latin typeface="Arial"/>
            </a:endParaRPr>
          </a:p>
          <a:p>
            <a:pPr marL="457200" indent="-405720">
              <a:lnSpc>
                <a:spcPct val="100000"/>
              </a:lnSpc>
              <a:spcAft>
                <a:spcPts val="1009"/>
              </a:spcAft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Many residents have long driveways and have received high quotes to run line from the street to their house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838080" y="365040"/>
            <a:ext cx="10514880" cy="13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Calibri"/>
              </a:rPr>
              <a:t>Why are we looking at this?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838080" y="1659240"/>
            <a:ext cx="10820160" cy="435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405720">
              <a:lnSpc>
                <a:spcPct val="100000"/>
              </a:lnSpc>
              <a:spcAft>
                <a:spcPts val="1009"/>
              </a:spcAft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Discontent with </a:t>
            </a:r>
            <a:r>
              <a:rPr b="1" i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internet reliability and service</a:t>
            </a: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 expressed extensively on Facebook and a survey conducted in spring 2020.</a:t>
            </a:r>
            <a:endParaRPr b="0" lang="en-US" sz="2400" spc="-1" strike="noStrike">
              <a:latin typeface="Arial"/>
            </a:endParaRPr>
          </a:p>
          <a:p>
            <a:pPr marL="457200" indent="-405720">
              <a:lnSpc>
                <a:spcPct val="100000"/>
              </a:lnSpc>
              <a:spcAft>
                <a:spcPts val="1009"/>
              </a:spcAft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Anecdotal evidence of </a:t>
            </a:r>
            <a:r>
              <a:rPr b="1" i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internet problems</a:t>
            </a:r>
            <a:r>
              <a:rPr b="0" i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 </a:t>
            </a: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through public discourse</a:t>
            </a:r>
            <a:endParaRPr b="0" lang="en-US" sz="2400" spc="-1" strike="noStrike">
              <a:latin typeface="Arial"/>
            </a:endParaRPr>
          </a:p>
          <a:p>
            <a:pPr marL="457200" indent="-405720">
              <a:lnSpc>
                <a:spcPct val="100000"/>
              </a:lnSpc>
              <a:spcAft>
                <a:spcPts val="1009"/>
              </a:spcAft>
              <a:buClr>
                <a:srgbClr val="ffffff"/>
              </a:buClr>
              <a:buFont typeface="Arial"/>
              <a:buChar char="•"/>
            </a:pPr>
            <a:r>
              <a:rPr b="1" i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COVID-19 Pandemic</a:t>
            </a: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 highlighting inequitable internet access for students and “work from home” families/individuals.</a:t>
            </a:r>
            <a:endParaRPr b="0" lang="en-US" sz="2400" spc="-1" strike="noStrike">
              <a:latin typeface="Arial"/>
            </a:endParaRPr>
          </a:p>
          <a:p>
            <a:pPr marL="457200" indent="-405720">
              <a:lnSpc>
                <a:spcPct val="100000"/>
              </a:lnSpc>
              <a:spcAft>
                <a:spcPts val="1009"/>
              </a:spcAft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Increase or maintain </a:t>
            </a:r>
            <a:r>
              <a:rPr b="1" i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property values</a:t>
            </a:r>
            <a:endParaRPr b="0" lang="en-US" sz="2400" spc="-1" strike="noStrike">
              <a:latin typeface="Arial"/>
            </a:endParaRPr>
          </a:p>
          <a:p>
            <a:pPr marL="457200" indent="-405720">
              <a:lnSpc>
                <a:spcPct val="100000"/>
              </a:lnSpc>
              <a:spcAft>
                <a:spcPts val="1009"/>
              </a:spcAft>
              <a:buClr>
                <a:srgbClr val="ffffff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Enable </a:t>
            </a:r>
            <a:r>
              <a:rPr b="1" i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expanded public participation</a:t>
            </a:r>
            <a:r>
              <a:rPr b="0" i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 </a:t>
            </a: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in town forums, meetings and events</a:t>
            </a:r>
            <a:endParaRPr b="0" lang="en-US" sz="2400" spc="-1" strike="noStrike">
              <a:latin typeface="Arial"/>
            </a:endParaRPr>
          </a:p>
          <a:p>
            <a:pPr marL="457200" indent="-405720">
              <a:lnSpc>
                <a:spcPct val="100000"/>
              </a:lnSpc>
              <a:spcAft>
                <a:spcPts val="1009"/>
              </a:spcAft>
              <a:buClr>
                <a:srgbClr val="ffffff"/>
              </a:buClr>
              <a:buFont typeface="Arial"/>
              <a:buChar char="•"/>
            </a:pPr>
            <a:r>
              <a:rPr b="1" i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Promote economic development</a:t>
            </a:r>
            <a:r>
              <a:rPr b="0" i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 </a:t>
            </a: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as highlighted in the Master Plan.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100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517320" y="610560"/>
            <a:ext cx="11156760" cy="47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Roboto Slab"/>
              </a:rPr>
              <a:t>Public vs. Private Benefit Findings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14" name="CustomShape 2"/>
          <p:cNvSpPr/>
          <p:nvPr/>
        </p:nvSpPr>
        <p:spPr>
          <a:xfrm>
            <a:off x="517320" y="1233000"/>
            <a:ext cx="11156760" cy="551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By improving the speed, reliability, and cost over existing service, the following are areas where town residents and businesses benefit at no cost to taxpayers:</a:t>
            </a:r>
            <a:endParaRPr b="0" lang="en-US" sz="2400" spc="-1" strike="noStrike">
              <a:latin typeface="Arial"/>
            </a:endParaRPr>
          </a:p>
          <a:p>
            <a:pPr marL="457200" indent="-380160">
              <a:lnSpc>
                <a:spcPct val="100000"/>
              </a:lnSpc>
              <a:spcBef>
                <a:spcPts val="1250"/>
              </a:spcBef>
              <a:buClr>
                <a:srgbClr val="ffffff"/>
              </a:buClr>
              <a:buFont typeface="Roboto"/>
              <a:buChar char="●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Economic Impact:</a:t>
            </a:r>
            <a:endParaRPr b="0" lang="en-US" sz="2400" spc="-1" strike="noStrike">
              <a:latin typeface="Arial"/>
              <a:ea typeface="PingFang SC"/>
            </a:endParaRPr>
          </a:p>
          <a:p>
            <a:pPr marL="457200">
              <a:lnSpc>
                <a:spcPct val="100000"/>
              </a:lnSpc>
              <a:spcBef>
                <a:spcPts val="125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- Improves infrastructure for business development: </a:t>
            </a:r>
            <a:endParaRPr b="0" lang="en-US" sz="2400" spc="-1" strike="noStrike">
              <a:latin typeface="Arial"/>
              <a:ea typeface="PingFang SC"/>
            </a:endParaRPr>
          </a:p>
          <a:p>
            <a:pPr lvl="1" marL="1257480" indent="-342360">
              <a:lnSpc>
                <a:spcPct val="100000"/>
              </a:lnSpc>
              <a:spcBef>
                <a:spcPts val="1250"/>
              </a:spcBef>
              <a:buClr>
                <a:srgbClr val="ffffff"/>
              </a:buClr>
              <a:buFont typeface="Roboto"/>
              <a:buChar char="-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Supports small/home-based businesses</a:t>
            </a:r>
            <a:endParaRPr b="0" lang="en-US" sz="2400" spc="-1" strike="noStrike">
              <a:latin typeface="Arial"/>
              <a:ea typeface="PingFang SC"/>
            </a:endParaRPr>
          </a:p>
          <a:p>
            <a:pPr lvl="1" marL="1257480" indent="-342360">
              <a:lnSpc>
                <a:spcPct val="100000"/>
              </a:lnSpc>
              <a:spcBef>
                <a:spcPts val="1250"/>
              </a:spcBef>
              <a:buClr>
                <a:srgbClr val="ffffff"/>
              </a:buClr>
              <a:buFont typeface="Roboto"/>
              <a:buChar char="-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Improves ability of residents to telecommute</a:t>
            </a:r>
            <a:endParaRPr b="0" lang="en-US" sz="2400" spc="-1" strike="noStrike">
              <a:latin typeface="Arial"/>
              <a:ea typeface="PingFang SC"/>
            </a:endParaRPr>
          </a:p>
          <a:p>
            <a:pPr lvl="1" marL="1257480" indent="-342360">
              <a:lnSpc>
                <a:spcPct val="100000"/>
              </a:lnSpc>
              <a:spcBef>
                <a:spcPts val="1250"/>
              </a:spcBef>
              <a:buClr>
                <a:srgbClr val="ffffff"/>
              </a:buClr>
              <a:buFont typeface="Roboto"/>
              <a:buChar char="-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Improves access to employment opportunities</a:t>
            </a:r>
            <a:endParaRPr b="0" lang="en-US" sz="2400" spc="-1" strike="noStrike">
              <a:latin typeface="Arial"/>
              <a:ea typeface="PingFang SC"/>
            </a:endParaRPr>
          </a:p>
          <a:p>
            <a:pPr marL="457200">
              <a:lnSpc>
                <a:spcPct val="100000"/>
              </a:lnSpc>
              <a:spcBef>
                <a:spcPts val="1250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- Improves desirability for home buyers to purchase in Temple</a:t>
            </a:r>
            <a:endParaRPr b="0" lang="en-US" sz="2400" spc="-1" strike="noStrike">
              <a:latin typeface="Arial"/>
              <a:ea typeface="PingFang SC"/>
            </a:endParaRPr>
          </a:p>
          <a:p>
            <a:pPr marL="457200">
              <a:lnSpc>
                <a:spcPct val="100000"/>
              </a:lnSpc>
              <a:spcBef>
                <a:spcPts val="1250"/>
              </a:spcBef>
              <a:spcAft>
                <a:spcPts val="1250"/>
              </a:spcAft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- Increases the value of your home</a:t>
            </a:r>
            <a:endParaRPr b="0" lang="en-US" sz="2400" spc="-1" strike="noStrike">
              <a:latin typeface="Arial"/>
              <a:ea typeface="PingFang S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838080" y="365040"/>
            <a:ext cx="10514880" cy="13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Calibri"/>
              </a:rPr>
              <a:t>Public vs. Private Benefit Findings (cont.)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838080" y="1600200"/>
            <a:ext cx="10514880" cy="515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457200" indent="-380160">
              <a:lnSpc>
                <a:spcPct val="100000"/>
              </a:lnSpc>
              <a:spcBef>
                <a:spcPts val="1534"/>
              </a:spcBef>
              <a:buClr>
                <a:srgbClr val="ffffff"/>
              </a:buClr>
              <a:buFont typeface="Arial"/>
              <a:buChar char="●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Educational</a:t>
            </a:r>
            <a:endParaRPr b="0" lang="en-US" sz="2400" spc="-1" strike="noStrike">
              <a:latin typeface="Arial"/>
              <a:ea typeface="PingFang SC"/>
            </a:endParaRPr>
          </a:p>
          <a:p>
            <a:pPr lvl="1" marL="914400" indent="-380160">
              <a:lnSpc>
                <a:spcPct val="100000"/>
              </a:lnSpc>
              <a:buClr>
                <a:srgbClr val="ffffff"/>
              </a:buClr>
              <a:buFont typeface="Arial"/>
              <a:buChar char="-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Improved Internet access for students</a:t>
            </a:r>
            <a:endParaRPr b="0" lang="en-US" sz="2400" spc="-1" strike="noStrike">
              <a:latin typeface="Arial"/>
              <a:ea typeface="PingFang SC"/>
            </a:endParaRPr>
          </a:p>
          <a:p>
            <a:pPr lvl="1" marL="914400" indent="-380160">
              <a:lnSpc>
                <a:spcPct val="100000"/>
              </a:lnSpc>
              <a:buClr>
                <a:srgbClr val="ffffff"/>
              </a:buClr>
              <a:buFont typeface="Arial"/>
              <a:buChar char="-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Improved access to higher education for adult learners</a:t>
            </a:r>
            <a:endParaRPr b="0" lang="en-US" sz="2400" spc="-1" strike="noStrike">
              <a:latin typeface="Arial"/>
              <a:ea typeface="PingFang SC"/>
            </a:endParaRPr>
          </a:p>
          <a:p>
            <a:pPr marL="457200" indent="-405720">
              <a:lnSpc>
                <a:spcPct val="100000"/>
              </a:lnSpc>
              <a:spcBef>
                <a:spcPts val="434"/>
              </a:spcBef>
              <a:buClr>
                <a:srgbClr val="ffffff"/>
              </a:buClr>
              <a:buFont typeface="Arial"/>
              <a:buChar char="●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Public Access</a:t>
            </a:r>
            <a:endParaRPr b="0" lang="en-US" sz="2400" spc="-1" strike="noStrike">
              <a:latin typeface="Arial"/>
              <a:ea typeface="PingFang SC"/>
            </a:endParaRPr>
          </a:p>
          <a:p>
            <a:pPr lvl="1" marL="914400" indent="-405720">
              <a:lnSpc>
                <a:spcPct val="100000"/>
              </a:lnSpc>
              <a:spcBef>
                <a:spcPts val="434"/>
              </a:spcBef>
              <a:buClr>
                <a:srgbClr val="ffffff"/>
              </a:buClr>
              <a:buFont typeface="Arial"/>
              <a:buChar char="-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Enable residents to fully participate virtually on town committees, forums, and hearings during health emergencies like COVID-19</a:t>
            </a:r>
            <a:endParaRPr b="0" lang="en-US" sz="2400" spc="-1" strike="noStrike">
              <a:latin typeface="Arial"/>
              <a:ea typeface="PingFang SC"/>
            </a:endParaRPr>
          </a:p>
          <a:p>
            <a:pPr marL="457200" indent="-405720">
              <a:lnSpc>
                <a:spcPct val="100000"/>
              </a:lnSpc>
              <a:spcBef>
                <a:spcPts val="434"/>
              </a:spcBef>
              <a:buClr>
                <a:srgbClr val="ffffff"/>
              </a:buClr>
              <a:buFont typeface="Arial"/>
              <a:buChar char="●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Safety</a:t>
            </a:r>
            <a:endParaRPr b="0" lang="en-US" sz="2400" spc="-1" strike="noStrike">
              <a:latin typeface="Arial"/>
              <a:ea typeface="PingFang SC"/>
            </a:endParaRPr>
          </a:p>
          <a:p>
            <a:pPr lvl="1" marL="914400" indent="-405720">
              <a:lnSpc>
                <a:spcPct val="100000"/>
              </a:lnSpc>
              <a:spcBef>
                <a:spcPts val="434"/>
              </a:spcBef>
              <a:buClr>
                <a:srgbClr val="ffffff"/>
              </a:buClr>
              <a:buFont typeface="Arial"/>
              <a:buChar char="-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Fire Dept and Highway Dept communications enhanced </a:t>
            </a:r>
            <a:endParaRPr b="0" lang="en-US" sz="2400" spc="-1" strike="noStrike">
              <a:latin typeface="Arial"/>
              <a:ea typeface="PingFang SC"/>
            </a:endParaRPr>
          </a:p>
          <a:p>
            <a:pPr marL="457200" indent="-405720">
              <a:lnSpc>
                <a:spcPct val="100000"/>
              </a:lnSpc>
              <a:spcBef>
                <a:spcPts val="434"/>
              </a:spcBef>
              <a:buClr>
                <a:srgbClr val="ffffff"/>
              </a:buClr>
              <a:buFont typeface="Arial"/>
              <a:buChar char="●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Enhanced quality of living</a:t>
            </a:r>
            <a:endParaRPr b="0" lang="en-US" sz="2400" spc="-1" strike="noStrike">
              <a:latin typeface="Arial"/>
              <a:ea typeface="PingFang SC"/>
            </a:endParaRPr>
          </a:p>
          <a:p>
            <a:pPr lvl="1" marL="914400" indent="-405720">
              <a:lnSpc>
                <a:spcPct val="100000"/>
              </a:lnSpc>
              <a:spcBef>
                <a:spcPts val="434"/>
              </a:spcBef>
              <a:buClr>
                <a:srgbClr val="ffffff"/>
              </a:buClr>
              <a:buFont typeface="Arial"/>
              <a:buChar char="-"/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Every home has access to online services: i.e. streaming movies, CCiTV, telemedicine, shopping, etc</a:t>
            </a:r>
            <a:endParaRPr b="0" lang="en-US" sz="2400" spc="-1" strike="noStrike">
              <a:latin typeface="Arial"/>
              <a:ea typeface="PingFang SC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838080" y="365040"/>
            <a:ext cx="10514880" cy="13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Calibri"/>
              </a:rPr>
              <a:t>Current Providers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838080" y="1825560"/>
            <a:ext cx="5180760" cy="435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9"/>
              </a:spcBef>
              <a:spcAft>
                <a:spcPts val="720"/>
              </a:spcAft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Town residents and businesses are served by:</a:t>
            </a:r>
            <a:endParaRPr b="0" lang="en-US" sz="2400" spc="-1" strike="noStrike">
              <a:latin typeface="Arial"/>
            </a:endParaRPr>
          </a:p>
          <a:p>
            <a:pPr marL="216000" indent="-215640">
              <a:lnSpc>
                <a:spcPct val="90000"/>
              </a:lnSpc>
              <a:spcBef>
                <a:spcPts val="1009"/>
              </a:spcBef>
              <a:spcAft>
                <a:spcPts val="720"/>
              </a:spcAft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DSL provider Consolidated Communications </a:t>
            </a:r>
            <a:endParaRPr b="0" lang="en-US" sz="2400" spc="-1" strike="noStrike">
              <a:latin typeface="Arial"/>
            </a:endParaRPr>
          </a:p>
          <a:p>
            <a:pPr marL="216000" indent="-215640">
              <a:lnSpc>
                <a:spcPct val="90000"/>
              </a:lnSpc>
              <a:spcBef>
                <a:spcPts val="1009"/>
              </a:spcBef>
              <a:spcAft>
                <a:spcPts val="720"/>
              </a:spcAft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Cable TV provider Comcast </a:t>
            </a:r>
            <a:endParaRPr b="0" lang="en-US" sz="2400" spc="-1" strike="noStrike">
              <a:latin typeface="Arial"/>
            </a:endParaRPr>
          </a:p>
          <a:p>
            <a:pPr marL="216000" indent="-215640">
              <a:lnSpc>
                <a:spcPct val="90000"/>
              </a:lnSpc>
              <a:spcBef>
                <a:spcPts val="1009"/>
              </a:spcBef>
              <a:spcAft>
                <a:spcPts val="720"/>
              </a:spcAft>
              <a:buClr>
                <a:srgbClr val="ffffff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Others utilize TDS, satellite internet or various 4G cellular providers.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6172200" y="1825560"/>
            <a:ext cx="5180760" cy="435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i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DSL service </a:t>
            </a: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over copper phone lines is limited by distance from a “central office” switch box, which are distributed throughout town.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tabLst>
                <a:tab algn="l" pos="0"/>
              </a:tabLst>
            </a:pPr>
            <a:r>
              <a:rPr b="1" i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Cable internet connections</a:t>
            </a: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 are copper coaxial cable with shared bandwidth, resulting in decreased speed with more data consumption within a neighborhood.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2233440" y="594000"/>
            <a:ext cx="9057600" cy="101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 anchor="b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Roboto Slab"/>
              </a:rPr>
              <a:t>FCC defines broadband as...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1415160" y="2450880"/>
            <a:ext cx="9663840" cy="246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122040" rIns="122040" tIns="122040" bIns="122040">
            <a:noAutofit/>
          </a:bodyPr>
          <a:p>
            <a:pPr>
              <a:lnSpc>
                <a:spcPct val="115000"/>
              </a:lnSpc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2100"/>
              </a:spcBef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Netflix recommends a 25 Mbps speed for streaming its top quality video, while Amazon says you’ll need at least 15 Mbps. (Consumer Reports, 2019)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 rot="10800000">
            <a:off x="1557720" y="2191680"/>
            <a:ext cx="1172160" cy="1226520"/>
          </a:xfrm>
          <a:prstGeom prst="up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93c571"/>
              </a:gs>
              <a:gs pos="100000">
                <a:srgbClr val="54793a"/>
              </a:gs>
            </a:gsLst>
            <a:lin ang="16200000"/>
          </a:gradFill>
          <a:ln w="9525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CustomShape 4"/>
          <p:cNvSpPr/>
          <p:nvPr/>
        </p:nvSpPr>
        <p:spPr>
          <a:xfrm>
            <a:off x="2729880" y="1305360"/>
            <a:ext cx="2999160" cy="299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25 Megabits per second (Mbps)</a:t>
            </a: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 download speed or greater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24" name="CustomShape 5"/>
          <p:cNvSpPr/>
          <p:nvPr/>
        </p:nvSpPr>
        <p:spPr>
          <a:xfrm>
            <a:off x="8304480" y="1337400"/>
            <a:ext cx="2329560" cy="299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91440" bIns="91440" anchor="ctr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3 Mbps </a:t>
            </a:r>
            <a:br/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upload </a:t>
            </a:r>
            <a:br/>
            <a:r>
              <a:rPr b="0" lang="en-US" sz="2400" spc="-1" strike="noStrike">
                <a:solidFill>
                  <a:srgbClr val="ffffff"/>
                </a:solidFill>
                <a:latin typeface="Arial"/>
                <a:ea typeface="Calibri"/>
              </a:rPr>
              <a:t>or greater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25" name="CustomShape 6"/>
          <p:cNvSpPr/>
          <p:nvPr/>
        </p:nvSpPr>
        <p:spPr>
          <a:xfrm>
            <a:off x="7131600" y="2191680"/>
            <a:ext cx="1172160" cy="1226520"/>
          </a:xfrm>
          <a:prstGeom prst="upArrow">
            <a:avLst>
              <a:gd name="adj1" fmla="val 50000"/>
              <a:gd name="adj2" fmla="val 50000"/>
            </a:avLst>
          </a:prstGeom>
          <a:gradFill rotWithShape="0">
            <a:gsLst>
              <a:gs pos="0">
                <a:srgbClr val="93c571"/>
              </a:gs>
              <a:gs pos="100000">
                <a:srgbClr val="54793a"/>
              </a:gs>
            </a:gsLst>
            <a:lin ang="5400000"/>
          </a:gradFill>
          <a:ln w="9525">
            <a:solidFill>
              <a:schemeClr val="dk2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838080" y="365040"/>
            <a:ext cx="10514880" cy="132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000" spc="-1" strike="noStrike">
                <a:solidFill>
                  <a:srgbClr val="ffffff"/>
                </a:solidFill>
                <a:latin typeface="Arial"/>
                <a:ea typeface="Calibri"/>
              </a:rPr>
              <a:t>55.4% Unserved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838080" y="1933200"/>
            <a:ext cx="4648320" cy="499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15000"/>
              </a:lnSpc>
              <a:spcAft>
                <a:spcPts val="2100"/>
              </a:spcAft>
              <a:tabLst>
                <a:tab algn="l" pos="0"/>
              </a:tabLst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Roboto"/>
              </a:rPr>
              <a:t>% of Temple that does not meet the FCC-designated speeds to be considered broadband, based on road mileage.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ffff"/>
                </a:solidFill>
                <a:latin typeface="Arial"/>
                <a:ea typeface="Arial"/>
              </a:rPr>
              <a:t>Highlighted roads in yellow are underserved or unserved.</a:t>
            </a:r>
            <a:endParaRPr b="0" lang="en-US" sz="2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28" name="Picture 1_0" descr=""/>
          <p:cNvPicPr/>
          <p:nvPr/>
        </p:nvPicPr>
        <p:blipFill>
          <a:blip r:embed="rId1"/>
          <a:stretch/>
        </p:blipFill>
        <p:spPr>
          <a:xfrm>
            <a:off x="5919840" y="0"/>
            <a:ext cx="5115960" cy="6857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Application>LibreOffice/7.0.4.2$MacOSX_X86_64 LibreOffice_project/dcf040e67528d9187c66b2379df5ea4407429775</Application>
  <AppVersion>15.0000</AppVersion>
  <Words>1011</Words>
  <Paragraphs>123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Christine</dc:creator>
  <dc:description/>
  <dc:language>en-US</dc:language>
  <cp:lastModifiedBy/>
  <dcterms:modified xsi:type="dcterms:W3CDTF">2021-04-21T20:59:16Z</dcterms:modified>
  <cp:revision>19</cp:revision>
  <dc:subject/>
  <dc:title>Connect Westmoreland: The Future is Fiber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1</vt:i4>
  </property>
  <property fmtid="{D5CDD505-2E9C-101B-9397-08002B2CF9AE}" pid="3" name="Notes">
    <vt:i4>18</vt:i4>
  </property>
  <property fmtid="{D5CDD505-2E9C-101B-9397-08002B2CF9AE}" pid="4" name="PresentationFormat">
    <vt:lpwstr>Widescreen</vt:lpwstr>
  </property>
  <property fmtid="{D5CDD505-2E9C-101B-9397-08002B2CF9AE}" pid="5" name="Slides">
    <vt:i4>19</vt:i4>
  </property>
</Properties>
</file>